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7" r:id="rId4"/>
    <p:sldId id="316" r:id="rId5"/>
    <p:sldId id="274" r:id="rId6"/>
    <p:sldId id="279" r:id="rId7"/>
    <p:sldId id="278" r:id="rId8"/>
    <p:sldId id="262" r:id="rId9"/>
    <p:sldId id="263" r:id="rId10"/>
    <p:sldId id="264" r:id="rId11"/>
    <p:sldId id="258" r:id="rId12"/>
    <p:sldId id="259" r:id="rId13"/>
    <p:sldId id="275" r:id="rId14"/>
    <p:sldId id="280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4" r:id="rId23"/>
    <p:sldId id="285" r:id="rId24"/>
    <p:sldId id="276" r:id="rId25"/>
    <p:sldId id="277" r:id="rId26"/>
    <p:sldId id="282" r:id="rId27"/>
    <p:sldId id="283" r:id="rId28"/>
    <p:sldId id="273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AF2-866C-4B9D-AF04-DA0C179C1327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821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.wav"/><Relationship Id="rId13" Type="http://schemas.openxmlformats.org/officeDocument/2006/relationships/image" Target="../media/image19.png"/><Relationship Id="rId3" Type="http://schemas.openxmlformats.org/officeDocument/2006/relationships/audio" Target="../media/media1.wav"/><Relationship Id="rId7" Type="http://schemas.microsoft.com/office/2007/relationships/media" Target="../media/media3.wav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microsoft.com/office/2007/relationships/media" Target="../media/media1.wav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2.xml"/><Relationship Id="rId11" Type="http://schemas.openxmlformats.org/officeDocument/2006/relationships/image" Target="../media/image17.png"/><Relationship Id="rId5" Type="http://schemas.openxmlformats.org/officeDocument/2006/relationships/audio" Target="../media/media2.wav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4" Type="http://schemas.microsoft.com/office/2007/relationships/media" Target="../media/media2.wav"/><Relationship Id="rId9" Type="http://schemas.openxmlformats.org/officeDocument/2006/relationships/tags" Target="../tags/tag13.xml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4.wav"/><Relationship Id="rId7" Type="http://schemas.openxmlformats.org/officeDocument/2006/relationships/image" Target="../media/image24.png"/><Relationship Id="rId2" Type="http://schemas.microsoft.com/office/2007/relationships/media" Target="../media/media4.wav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wav"/><Relationship Id="rId10" Type="http://schemas.openxmlformats.org/officeDocument/2006/relationships/image" Target="../media/image26.png"/><Relationship Id="rId4" Type="http://schemas.microsoft.com/office/2007/relationships/media" Target="../media/media5.wav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1.wav"/><Relationship Id="rId18" Type="http://schemas.openxmlformats.org/officeDocument/2006/relationships/image" Target="../media/image29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17" Type="http://schemas.openxmlformats.org/officeDocument/2006/relationships/image" Target="../media/image28.png"/><Relationship Id="rId2" Type="http://schemas.openxmlformats.org/officeDocument/2006/relationships/tags" Target="../tags/tag16.xml"/><Relationship Id="rId16" Type="http://schemas.openxmlformats.org/officeDocument/2006/relationships/image" Target="../media/image27.png"/><Relationship Id="rId1" Type="http://schemas.openxmlformats.org/officeDocument/2006/relationships/tags" Target="../tags/tag15.xml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5" Type="http://schemas.microsoft.com/office/2007/relationships/media" Target="../media/media7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9.wav"/><Relationship Id="rId19" Type="http://schemas.openxmlformats.org/officeDocument/2006/relationships/image" Target="../media/image17.png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audio" Target="../media/media1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7.png"/><Relationship Id="rId3" Type="http://schemas.openxmlformats.org/officeDocument/2006/relationships/audio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microsoft.com/office/2007/relationships/media" Target="../media/media12.wav"/><Relationship Id="rId16" Type="http://schemas.openxmlformats.org/officeDocument/2006/relationships/image" Target="../media/image33.png"/><Relationship Id="rId1" Type="http://schemas.openxmlformats.org/officeDocument/2006/relationships/tags" Target="../tags/tag17.xml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32.png"/><Relationship Id="rId10" Type="http://schemas.openxmlformats.org/officeDocument/2006/relationships/audio" Target="../media/media15.wav"/><Relationship Id="rId4" Type="http://schemas.openxmlformats.org/officeDocument/2006/relationships/tags" Target="../tags/tag18.xml"/><Relationship Id="rId9" Type="http://schemas.microsoft.com/office/2007/relationships/media" Target="../media/media15.wav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43" y="1122363"/>
            <a:ext cx="10072914" cy="2387600"/>
          </a:xfrm>
        </p:spPr>
        <p:txBody>
          <a:bodyPr>
            <a:normAutofit/>
          </a:bodyPr>
          <a:lstStyle/>
          <a:p>
            <a:r>
              <a:rPr lang="en-US" u="sng" dirty="0"/>
              <a:t>Part III</a:t>
            </a:r>
            <a:br>
              <a:rPr lang="en-US" u="sng" dirty="0"/>
            </a:br>
            <a:r>
              <a:rPr lang="en-US" sz="4800" dirty="0"/>
              <a:t>Category learning with a </a:t>
            </a:r>
            <a:r>
              <a:rPr lang="en-US" sz="4800" dirty="0" err="1"/>
              <a:t>pLoT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Fausto Carcassi</a:t>
            </a:r>
            <a:endParaRPr lang="en-US" dirty="0"/>
          </a:p>
        </p:txBody>
      </p:sp>
      <p:pic>
        <p:nvPicPr>
          <p:cNvPr id="4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C62F3F63-8D56-EBD7-D3BC-BE18305A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and likelihoods</a:t>
            </a:r>
            <a:endParaRPr lang="en-DE" dirty="0"/>
          </a:p>
        </p:txBody>
      </p:sp>
      <p:pic>
        <p:nvPicPr>
          <p:cNvPr id="19" name="Picture 18" descr="\documentclass{article}&#10;\usepackage{amsmath}&#10;\pagestyle{empty}&#10;\begin{document}&#10;&#10;$P( \text{shape} )$ is high&#10;&#10;\end{document}" title="IguanaTex Bitmap Display">
            <a:extLst>
              <a:ext uri="{FF2B5EF4-FFF2-40B4-BE49-F238E27FC236}">
                <a16:creationId xmlns:a16="http://schemas.microsoft.com/office/drawing/2014/main" id="{322F2656-D823-A27C-E706-D9AE5EAF2F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8877" y="2505842"/>
            <a:ext cx="1477609" cy="207267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P( \text{shape} )$ is low(er)&#10;&#10;\end{document}" title="IguanaTex Bitmap Display">
            <a:extLst>
              <a:ext uri="{FF2B5EF4-FFF2-40B4-BE49-F238E27FC236}">
                <a16:creationId xmlns:a16="http://schemas.microsoft.com/office/drawing/2014/main" id="{F071A3C2-AB27-19A0-4A28-BED54856B1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5756" y="5335773"/>
            <a:ext cx="1712143" cy="208045"/>
          </a:xfrm>
          <a:prstGeom prst="rect">
            <a:avLst/>
          </a:prstGeom>
        </p:spPr>
      </p:pic>
      <p:pic>
        <p:nvPicPr>
          <p:cNvPr id="24" name="Picture 23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AE012269-50EC-BE22-8C07-6CD1E845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7"/>
          <a:stretch/>
        </p:blipFill>
        <p:spPr>
          <a:xfrm>
            <a:off x="838200" y="1906738"/>
            <a:ext cx="1528164" cy="4389129"/>
          </a:xfrm>
          <a:prstGeom prst="rect">
            <a:avLst/>
          </a:prstGeom>
        </p:spPr>
      </p:pic>
      <p:pic>
        <p:nvPicPr>
          <p:cNvPr id="27" name="Picture 26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28284F6E-6B7F-0461-5356-5DB744181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r="50300"/>
          <a:stretch/>
        </p:blipFill>
        <p:spPr>
          <a:xfrm>
            <a:off x="3823102" y="1906738"/>
            <a:ext cx="1394979" cy="4389129"/>
          </a:xfrm>
          <a:prstGeom prst="rect">
            <a:avLst/>
          </a:prstGeom>
        </p:spPr>
      </p:pic>
      <p:pic>
        <p:nvPicPr>
          <p:cNvPr id="28" name="Picture 27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BA98D430-D3FE-E322-30E9-2C40B4D9FB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0" r="25187"/>
          <a:stretch/>
        </p:blipFill>
        <p:spPr>
          <a:xfrm>
            <a:off x="6674819" y="1906738"/>
            <a:ext cx="1449765" cy="4389129"/>
          </a:xfrm>
          <a:prstGeom prst="rect">
            <a:avLst/>
          </a:prstGeom>
        </p:spPr>
      </p:pic>
      <p:pic>
        <p:nvPicPr>
          <p:cNvPr id="29" name="Picture 28" descr="A collage of yellow and purple squares&#10;&#10;Description automatically generated">
            <a:extLst>
              <a:ext uri="{FF2B5EF4-FFF2-40B4-BE49-F238E27FC236}">
                <a16:creationId xmlns:a16="http://schemas.microsoft.com/office/drawing/2014/main" id="{F881480A-3014-486F-E3CF-6E75E98E96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3"/>
          <a:stretch/>
        </p:blipFill>
        <p:spPr>
          <a:xfrm>
            <a:off x="9581321" y="1906738"/>
            <a:ext cx="1507943" cy="43891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03B24E-3BCA-BF59-AB88-09C44DE105EF}"/>
              </a:ext>
            </a:extLst>
          </p:cNvPr>
          <p:cNvCxnSpPr>
            <a:cxnSpLocks/>
          </p:cNvCxnSpPr>
          <p:nvPr/>
        </p:nvCxnSpPr>
        <p:spPr>
          <a:xfrm>
            <a:off x="3105979" y="1585291"/>
            <a:ext cx="0" cy="49143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77F312-B40D-E028-B723-A82DAB072459}"/>
              </a:ext>
            </a:extLst>
          </p:cNvPr>
          <p:cNvSpPr txBox="1"/>
          <p:nvPr/>
        </p:nvSpPr>
        <p:spPr>
          <a:xfrm>
            <a:off x="3155674" y="1429417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3E118C-EDEB-8AE5-B816-A62E8FB7F27C}"/>
              </a:ext>
            </a:extLst>
          </p:cNvPr>
          <p:cNvSpPr txBox="1"/>
          <p:nvPr/>
        </p:nvSpPr>
        <p:spPr>
          <a:xfrm>
            <a:off x="373208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1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D2273A-1E78-30F4-EC22-AE4B62AD0641}"/>
              </a:ext>
            </a:extLst>
          </p:cNvPr>
          <p:cNvSpPr txBox="1"/>
          <p:nvPr/>
        </p:nvSpPr>
        <p:spPr>
          <a:xfrm>
            <a:off x="6611197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4077A7-0D40-FD3D-BDE0-6CED9B9AE0A9}"/>
              </a:ext>
            </a:extLst>
          </p:cNvPr>
          <p:cNvSpPr txBox="1"/>
          <p:nvPr/>
        </p:nvSpPr>
        <p:spPr>
          <a:xfrm>
            <a:off x="9553929" y="6233540"/>
            <a:ext cx="15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 level 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4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 in the shape grammar</a:t>
            </a:r>
            <a:endParaRPr lang="en-DE" dirty="0"/>
          </a:p>
        </p:txBody>
      </p:sp>
      <p:pic>
        <p:nvPicPr>
          <p:cNvPr id="11" name="Picture 10" descr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 title="IguanaTex Bitmap Display">
            <a:extLst>
              <a:ext uri="{FF2B5EF4-FFF2-40B4-BE49-F238E27FC236}">
                <a16:creationId xmlns:a16="http://schemas.microsoft.com/office/drawing/2014/main" id="{2AE74A35-8DA6-435B-4317-9173B1D95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" y="2071419"/>
            <a:ext cx="827701" cy="3973699"/>
          </a:xfrm>
          <a:prstGeom prst="rect">
            <a:avLst/>
          </a:prstGeom>
        </p:spPr>
      </p:pic>
      <p:pic>
        <p:nvPicPr>
          <p:cNvPr id="15" name="Content Placeholder 1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BA1C1E5-8072-8E00-0312-F5B8C5BC7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1"/>
          <a:stretch/>
        </p:blipFill>
        <p:spPr>
          <a:xfrm>
            <a:off x="1844375" y="2221397"/>
            <a:ext cx="9941785" cy="266991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FB9CEF-8E8B-1DAE-AAA3-C746A6B58708}"/>
              </a:ext>
            </a:extLst>
          </p:cNvPr>
          <p:cNvGrpSpPr/>
          <p:nvPr/>
        </p:nvGrpSpPr>
        <p:grpSpPr>
          <a:xfrm>
            <a:off x="5758469" y="4930019"/>
            <a:ext cx="4939717" cy="1013002"/>
            <a:chOff x="5758469" y="4930019"/>
            <a:chExt cx="4939717" cy="1013002"/>
          </a:xfrm>
        </p:grpSpPr>
        <p:pic>
          <p:nvPicPr>
            <p:cNvPr id="17" name="Picture 16" descr="\documentclass{article}&#10;\usepackage{amsmath}&#10;\pagestyle{empty}&#10;\begin{document}&#10;&#10;chain(circle\_(50,90),goto\_(0,0),forward\_(20),goto\_(0,0),backward\_(20),)&#10;&#10;\end{document}" title="IguanaTex Bitmap Display">
              <a:extLst>
                <a:ext uri="{FF2B5EF4-FFF2-40B4-BE49-F238E27FC236}">
                  <a16:creationId xmlns:a16="http://schemas.microsoft.com/office/drawing/2014/main" id="{DBC444EC-51DE-29F1-68FB-D77E94A3CB0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469" y="5779603"/>
              <a:ext cx="4939717" cy="16341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6DD3C-9AF6-AECD-7CC8-E3ECA2450ECA}"/>
                </a:ext>
              </a:extLst>
            </p:cNvPr>
            <p:cNvCxnSpPr>
              <a:cxnSpLocks/>
            </p:cNvCxnSpPr>
            <p:nvPr/>
          </p:nvCxnSpPr>
          <p:spPr>
            <a:xfrm>
              <a:off x="8105361" y="4930019"/>
              <a:ext cx="0" cy="7800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411AA1-626E-F95D-65AE-72B175E2B69C}"/>
              </a:ext>
            </a:extLst>
          </p:cNvPr>
          <p:cNvSpPr txBox="1"/>
          <p:nvPr/>
        </p:nvSpPr>
        <p:spPr>
          <a:xfrm>
            <a:off x="2215848" y="2099734"/>
            <a:ext cx="183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shape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0ABEA-05E6-61E9-D4A3-F9CAB900FA20}"/>
              </a:ext>
            </a:extLst>
          </p:cNvPr>
          <p:cNvSpPr txBox="1"/>
          <p:nvPr/>
        </p:nvSpPr>
        <p:spPr>
          <a:xfrm>
            <a:off x="4431341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observation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1BEE-D359-67D9-258D-5735BBE10C26}"/>
              </a:ext>
            </a:extLst>
          </p:cNvPr>
          <p:cNvSpPr txBox="1"/>
          <p:nvPr/>
        </p:nvSpPr>
        <p:spPr>
          <a:xfrm>
            <a:off x="6873890" y="210215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Higher posterior shape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7002-A85B-B34F-4615-A48866036FB1}"/>
              </a:ext>
            </a:extLst>
          </p:cNvPr>
          <p:cNvSpPr txBox="1"/>
          <p:nvPr/>
        </p:nvSpPr>
        <p:spPr>
          <a:xfrm>
            <a:off x="9278776" y="2099734"/>
            <a:ext cx="234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mean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BF976-FB15-0C39-AE89-0258B042544A}"/>
              </a:ext>
            </a:extLst>
          </p:cNvPr>
          <p:cNvSpPr/>
          <p:nvPr/>
        </p:nvSpPr>
        <p:spPr>
          <a:xfrm>
            <a:off x="4334358" y="1926956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DF3B8-33E8-1258-0CCF-B28B4CAC0940}"/>
              </a:ext>
            </a:extLst>
          </p:cNvPr>
          <p:cNvSpPr/>
          <p:nvPr/>
        </p:nvSpPr>
        <p:spPr>
          <a:xfrm>
            <a:off x="6791821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89F1A-FB7B-8A70-00CC-ABEE04936648}"/>
              </a:ext>
            </a:extLst>
          </p:cNvPr>
          <p:cNvSpPr/>
          <p:nvPr/>
        </p:nvSpPr>
        <p:spPr>
          <a:xfrm>
            <a:off x="9288842" y="1926955"/>
            <a:ext cx="2510968" cy="319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6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4677228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 algorithm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752498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Shapes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shape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shape!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P(image| shape)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9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671-ADA6-E4B3-4730-3FE90586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The auditory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F9B9-439D-C184-CA9F-FDC56173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092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636C-22B5-FE69-E0D3-B849F5B1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grammar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38C-8DB1-D972-3449-8158B8A7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What could we mean by </a:t>
            </a:r>
            <a:r>
              <a:rPr lang="en-US" i="1" dirty="0"/>
              <a:t>sound grammar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include in a sound grammar?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497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grammar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 title="IguanaTex Bitmap Display">
            <a:extLst>
              <a:ext uri="{FF2B5EF4-FFF2-40B4-BE49-F238E27FC236}">
                <a16:creationId xmlns:a16="http://schemas.microsoft.com/office/drawing/2014/main" id="{40CCB449-BB73-58C2-236C-BB44F2D739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6" y="2532197"/>
            <a:ext cx="5441497" cy="1793605"/>
          </a:xfrm>
          <a:prstGeom prst="rect">
            <a:avLst/>
          </a:prstGeom>
        </p:spPr>
      </p:pic>
      <p:pic>
        <p:nvPicPr>
          <p:cNvPr id="13" name="Picture 12" descr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 title="IguanaTex Bitmap Display">
            <a:extLst>
              <a:ext uri="{FF2B5EF4-FFF2-40B4-BE49-F238E27FC236}">
                <a16:creationId xmlns:a16="http://schemas.microsoft.com/office/drawing/2014/main" id="{AAF3DE15-98F7-0399-6369-366DE8F68B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24" y="2701263"/>
            <a:ext cx="4343678" cy="2869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AF3709-5CD8-6256-8769-BBBA22731D8A}"/>
              </a:ext>
            </a:extLst>
          </p:cNvPr>
          <p:cNvSpPr txBox="1"/>
          <p:nvPr/>
        </p:nvSpPr>
        <p:spPr>
          <a:xfrm>
            <a:off x="744656" y="5337313"/>
            <a:ext cx="538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sake of our ears, let’s only keep A, C, D, E, G)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63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semantics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BC157-48E6-E5A3-0190-2E424330E484}"/>
              </a:ext>
            </a:extLst>
          </p:cNvPr>
          <p:cNvGrpSpPr/>
          <p:nvPr/>
        </p:nvGrpSpPr>
        <p:grpSpPr>
          <a:xfrm>
            <a:off x="1220240" y="2364173"/>
            <a:ext cx="2584729" cy="1728655"/>
            <a:chOff x="1220240" y="2364173"/>
            <a:chExt cx="2584729" cy="1728655"/>
          </a:xfrm>
        </p:grpSpPr>
        <p:pic>
          <p:nvPicPr>
            <p:cNvPr id="3" name="download (2)">
              <a:hlinkClick r:id="" action="ppaction://media"/>
              <a:extLst>
                <a:ext uri="{FF2B5EF4-FFF2-40B4-BE49-F238E27FC236}">
                  <a16:creationId xmlns:a16="http://schemas.microsoft.com/office/drawing/2014/main" id="{D82F9829-82F5-5BA8-07DA-7780EE5E882C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560494" y="2591561"/>
              <a:ext cx="244475" cy="244475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amsmath}&#10;\pagestyle{empty}&#10;\begin{document}&#10;&#10;&#10;A&#10;&#10;\end{document}" title="IguanaTex Bitmap Display">
              <a:extLst>
                <a:ext uri="{FF2B5EF4-FFF2-40B4-BE49-F238E27FC236}">
                  <a16:creationId xmlns:a16="http://schemas.microsoft.com/office/drawing/2014/main" id="{34300E95-D07D-269F-FA00-B6432BEB67A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74" y="3105173"/>
              <a:ext cx="173714" cy="181333"/>
            </a:xfrm>
            <a:prstGeom prst="rect">
              <a:avLst/>
            </a:prstGeom>
          </p:spPr>
        </p:pic>
        <p:pic>
          <p:nvPicPr>
            <p:cNvPr id="15" name="Picture 14" descr="A blue rectangular object with numbers&#10;&#10;Description automatically generated">
              <a:extLst>
                <a:ext uri="{FF2B5EF4-FFF2-40B4-BE49-F238E27FC236}">
                  <a16:creationId xmlns:a16="http://schemas.microsoft.com/office/drawing/2014/main" id="{BC136AF7-F267-6A4C-BF94-06DF4D69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240" y="2364173"/>
              <a:ext cx="2304873" cy="172865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314D14-0A04-0CC6-2752-A3B2821CDDCE}"/>
              </a:ext>
            </a:extLst>
          </p:cNvPr>
          <p:cNvGrpSpPr/>
          <p:nvPr/>
        </p:nvGrpSpPr>
        <p:grpSpPr>
          <a:xfrm>
            <a:off x="4907674" y="2364174"/>
            <a:ext cx="6809124" cy="1728654"/>
            <a:chOff x="4907674" y="2364174"/>
            <a:chExt cx="6809124" cy="1728654"/>
          </a:xfrm>
        </p:grpSpPr>
        <p:pic>
          <p:nvPicPr>
            <p:cNvPr id="7" name="download (3)">
              <a:hlinkClick r:id="" action="ppaction://media"/>
              <a:extLst>
                <a:ext uri="{FF2B5EF4-FFF2-40B4-BE49-F238E27FC236}">
                  <a16:creationId xmlns:a16="http://schemas.microsoft.com/office/drawing/2014/main" id="{2763E18C-D16A-5CAA-5CEE-74A6D955D77C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7283309" y="2591561"/>
              <a:ext cx="235640" cy="23564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begin{document}&#10;&#10;&#10;melt(defineNote(E, 1), defineNote(D, 2))&#10;&#10;\end{document}" title="IguanaTex Bitmap Display">
              <a:extLst>
                <a:ext uri="{FF2B5EF4-FFF2-40B4-BE49-F238E27FC236}">
                  <a16:creationId xmlns:a16="http://schemas.microsoft.com/office/drawing/2014/main" id="{AC158C40-5F1E-F8DB-CD27-512DDCEF381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548" y="3031347"/>
              <a:ext cx="4504250" cy="255159"/>
            </a:xfrm>
            <a:prstGeom prst="rect">
              <a:avLst/>
            </a:prstGeom>
          </p:spPr>
        </p:pic>
        <p:pic>
          <p:nvPicPr>
            <p:cNvPr id="17" name="Picture 1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33A908-6ADE-348E-5155-C19A7EB8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74" y="2364174"/>
              <a:ext cx="2304874" cy="17286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1825E-D20F-5E46-4639-853D2E6709BA}"/>
              </a:ext>
            </a:extLst>
          </p:cNvPr>
          <p:cNvGrpSpPr/>
          <p:nvPr/>
        </p:nvGrpSpPr>
        <p:grpSpPr>
          <a:xfrm>
            <a:off x="3133532" y="4627165"/>
            <a:ext cx="2584729" cy="1728654"/>
            <a:chOff x="3133532" y="4627165"/>
            <a:chExt cx="2584729" cy="1728654"/>
          </a:xfrm>
        </p:grpSpPr>
        <p:pic>
          <p:nvPicPr>
            <p:cNvPr id="18" name="download (5)">
              <a:hlinkClick r:id="" action="ppaction://media"/>
              <a:extLst>
                <a:ext uri="{FF2B5EF4-FFF2-40B4-BE49-F238E27FC236}">
                  <a16:creationId xmlns:a16="http://schemas.microsoft.com/office/drawing/2014/main" id="{5F31D4E9-E580-0650-3BE1-5B725A7CFAF9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5473786" y="4972188"/>
              <a:ext cx="244475" cy="2444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609EE9-658C-37FD-0438-8E5CB0E7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32" y="4627165"/>
              <a:ext cx="2304871" cy="1728654"/>
            </a:xfrm>
            <a:prstGeom prst="rect">
              <a:avLst/>
            </a:prstGeom>
          </p:spPr>
        </p:pic>
      </p:grpSp>
      <p:pic>
        <p:nvPicPr>
          <p:cNvPr id="22" name="Picture 21" descr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 title="IguanaTex Bitmap Display">
            <a:extLst>
              <a:ext uri="{FF2B5EF4-FFF2-40B4-BE49-F238E27FC236}">
                <a16:creationId xmlns:a16="http://schemas.microsoft.com/office/drawing/2014/main" id="{D6B3A769-A086-CB68-1C22-098139CB24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06" y="4351246"/>
            <a:ext cx="3165613" cy="23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observations</a:t>
            </a:r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C3D02D-467B-E5CE-4AE2-26D8B6802C96}"/>
              </a:ext>
            </a:extLst>
          </p:cNvPr>
          <p:cNvGrpSpPr/>
          <p:nvPr/>
        </p:nvGrpSpPr>
        <p:grpSpPr>
          <a:xfrm>
            <a:off x="1574684" y="1806432"/>
            <a:ext cx="4052521" cy="3476210"/>
            <a:chOff x="1574684" y="1806432"/>
            <a:chExt cx="4052521" cy="3476210"/>
          </a:xfrm>
        </p:grpSpPr>
        <p:pic>
          <p:nvPicPr>
            <p:cNvPr id="4" name="Picture 3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5DE4B022-CE4F-698A-075D-7A904F5A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684" y="2243251"/>
              <a:ext cx="4052521" cy="3039391"/>
            </a:xfrm>
            <a:prstGeom prst="rect">
              <a:avLst/>
            </a:prstGeom>
          </p:spPr>
        </p:pic>
        <p:pic>
          <p:nvPicPr>
            <p:cNvPr id="7" name="clean_example">
              <a:hlinkClick r:id="" action="ppaction://media"/>
              <a:extLst>
                <a:ext uri="{FF2B5EF4-FFF2-40B4-BE49-F238E27FC236}">
                  <a16:creationId xmlns:a16="http://schemas.microsoft.com/office/drawing/2014/main" id="{F9491F0E-DF44-54D0-8C80-4E9AC88BE63E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478706" y="1806432"/>
              <a:ext cx="244475" cy="24447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3926-8ED2-4276-9F87-835D799CAAC8}"/>
              </a:ext>
            </a:extLst>
          </p:cNvPr>
          <p:cNvGrpSpPr/>
          <p:nvPr/>
        </p:nvGrpSpPr>
        <p:grpSpPr>
          <a:xfrm>
            <a:off x="6622777" y="1806432"/>
            <a:ext cx="4052522" cy="3476211"/>
            <a:chOff x="6622777" y="1806432"/>
            <a:chExt cx="4052522" cy="3476211"/>
          </a:xfrm>
        </p:grpSpPr>
        <p:pic>
          <p:nvPicPr>
            <p:cNvPr id="6" name="Picture 5" descr="A blue line graph with numbers&#10;&#10;Description automatically generated">
              <a:extLst>
                <a:ext uri="{FF2B5EF4-FFF2-40B4-BE49-F238E27FC236}">
                  <a16:creationId xmlns:a16="http://schemas.microsoft.com/office/drawing/2014/main" id="{88C3FA18-2EBB-FD60-6C3B-0B942891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777" y="2243251"/>
              <a:ext cx="4052522" cy="3039392"/>
            </a:xfrm>
            <a:prstGeom prst="rect">
              <a:avLst/>
            </a:prstGeom>
          </p:spPr>
        </p:pic>
        <p:pic>
          <p:nvPicPr>
            <p:cNvPr id="8" name="noisy_example">
              <a:hlinkClick r:id="" action="ppaction://media"/>
              <a:extLst>
                <a:ext uri="{FF2B5EF4-FFF2-40B4-BE49-F238E27FC236}">
                  <a16:creationId xmlns:a16="http://schemas.microsoft.com/office/drawing/2014/main" id="{E842650E-85BC-7444-C8FE-714812008A16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526800" y="1806432"/>
              <a:ext cx="244475" cy="244475"/>
            </a:xfrm>
            <a:prstGeom prst="rect">
              <a:avLst/>
            </a:prstGeom>
          </p:spPr>
        </p:pic>
      </p:grpSp>
      <p:pic>
        <p:nvPicPr>
          <p:cNvPr id="15" name="Picture 14" descr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 title="IguanaTex Bitmap Display">
            <a:extLst>
              <a:ext uri="{FF2B5EF4-FFF2-40B4-BE49-F238E27FC236}">
                <a16:creationId xmlns:a16="http://schemas.microsoft.com/office/drawing/2014/main" id="{2530465D-2307-AAEB-CF74-01C450A3B8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10" y="5520390"/>
            <a:ext cx="9072032" cy="9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and likelihoods</a:t>
            </a:r>
            <a:endParaRPr lang="en-DE" dirty="0"/>
          </a:p>
        </p:txBody>
      </p:sp>
      <p:pic>
        <p:nvPicPr>
          <p:cNvPr id="4" name="Picture 3" descr="\documentclass{article}&#10;\usepackage{amsmath}&#10;\pagestyle{empty}&#10;\begin{document}&#10;&#10;$P( \text{sound} )$ is high&#10;&#10;\end{document}" title="IguanaTex Bitmap Display">
            <a:extLst>
              <a:ext uri="{FF2B5EF4-FFF2-40B4-BE49-F238E27FC236}">
                <a16:creationId xmlns:a16="http://schemas.microsoft.com/office/drawing/2014/main" id="{7FBF30DA-F564-2A0E-9026-F4B39DE954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3" y="2302098"/>
            <a:ext cx="1496387" cy="20765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P( \text{sound} )$ is low(er)&#10;&#10;\end{document}" title="IguanaTex Bitmap Display">
            <a:extLst>
              <a:ext uri="{FF2B5EF4-FFF2-40B4-BE49-F238E27FC236}">
                <a16:creationId xmlns:a16="http://schemas.microsoft.com/office/drawing/2014/main" id="{EB0BCF65-4CB7-2402-749F-234EB9057C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4" y="5831104"/>
            <a:ext cx="1729676" cy="208435"/>
          </a:xfrm>
          <a:prstGeom prst="rect">
            <a:avLst/>
          </a:prstGeom>
        </p:spPr>
      </p:pic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0BEC59B-64F2-3C89-0DE4-784F4AB4D34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"/>
          <a:stretch/>
        </p:blipFill>
        <p:spPr>
          <a:xfrm>
            <a:off x="2812105" y="1487883"/>
            <a:ext cx="7529560" cy="5216061"/>
          </a:xfrm>
          <a:prstGeom prst="rect">
            <a:avLst/>
          </a:prstGeom>
        </p:spPr>
      </p:pic>
      <p:pic>
        <p:nvPicPr>
          <p:cNvPr id="8" name="download (6)">
            <a:hlinkClick r:id="" action="ppaction://media"/>
            <a:extLst>
              <a:ext uri="{FF2B5EF4-FFF2-40B4-BE49-F238E27FC236}">
                <a16:creationId xmlns:a16="http://schemas.microsoft.com/office/drawing/2014/main" id="{15428E74-CDD2-718E-6D2C-5EDE2B8CAC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8" y="1751917"/>
            <a:ext cx="244475" cy="244475"/>
          </a:xfrm>
          <a:prstGeom prst="rect">
            <a:avLst/>
          </a:prstGeom>
        </p:spPr>
      </p:pic>
      <p:pic>
        <p:nvPicPr>
          <p:cNvPr id="9" name="download (7)">
            <a:hlinkClick r:id="" action="ppaction://media"/>
            <a:extLst>
              <a:ext uri="{FF2B5EF4-FFF2-40B4-BE49-F238E27FC236}">
                <a16:creationId xmlns:a16="http://schemas.microsoft.com/office/drawing/2014/main" id="{FF112323-273A-36FA-609D-58B29AE0E9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6" y="1751917"/>
            <a:ext cx="244475" cy="244475"/>
          </a:xfrm>
          <a:prstGeom prst="rect">
            <a:avLst/>
          </a:prstGeom>
        </p:spPr>
      </p:pic>
      <p:pic>
        <p:nvPicPr>
          <p:cNvPr id="10" name="download (8)">
            <a:hlinkClick r:id="" action="ppaction://media"/>
            <a:extLst>
              <a:ext uri="{FF2B5EF4-FFF2-40B4-BE49-F238E27FC236}">
                <a16:creationId xmlns:a16="http://schemas.microsoft.com/office/drawing/2014/main" id="{48A64491-12FD-E087-4F8E-3484633B01D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387" y="3555931"/>
            <a:ext cx="244475" cy="244475"/>
          </a:xfrm>
          <a:prstGeom prst="rect">
            <a:avLst/>
          </a:prstGeom>
        </p:spPr>
      </p:pic>
      <p:pic>
        <p:nvPicPr>
          <p:cNvPr id="11" name="download (9)">
            <a:hlinkClick r:id="" action="ppaction://media"/>
            <a:extLst>
              <a:ext uri="{FF2B5EF4-FFF2-40B4-BE49-F238E27FC236}">
                <a16:creationId xmlns:a16="http://schemas.microsoft.com/office/drawing/2014/main" id="{49BD5AB2-23B2-26D5-089F-CA5D0BDCE1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5" y="3555931"/>
            <a:ext cx="244475" cy="244475"/>
          </a:xfrm>
          <a:prstGeom prst="rect">
            <a:avLst/>
          </a:prstGeom>
        </p:spPr>
      </p:pic>
      <p:pic>
        <p:nvPicPr>
          <p:cNvPr id="12" name="download (11)">
            <a:hlinkClick r:id="" action="ppaction://media"/>
            <a:extLst>
              <a:ext uri="{FF2B5EF4-FFF2-40B4-BE49-F238E27FC236}">
                <a16:creationId xmlns:a16="http://schemas.microsoft.com/office/drawing/2014/main" id="{3A2AEDC8-45E9-EAE9-21A9-7D2CD6DDA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03764" y="5359944"/>
            <a:ext cx="244475" cy="244475"/>
          </a:xfrm>
          <a:prstGeom prst="rect">
            <a:avLst/>
          </a:prstGeom>
        </p:spPr>
      </p:pic>
      <p:pic>
        <p:nvPicPr>
          <p:cNvPr id="13" name="download (10)">
            <a:hlinkClick r:id="" action="ppaction://media"/>
            <a:extLst>
              <a:ext uri="{FF2B5EF4-FFF2-40B4-BE49-F238E27FC236}">
                <a16:creationId xmlns:a16="http://schemas.microsoft.com/office/drawing/2014/main" id="{253227C9-08AE-8E46-4E09-7AADC20342B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17588" y="53599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CE54-E0C6-50D0-6C99-B4977B14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Bayesian inference in a PCFG</a:t>
            </a:r>
            <a:endParaRPr lang="en-DE" dirty="0"/>
          </a:p>
        </p:txBody>
      </p:sp>
      <p:pic>
        <p:nvPicPr>
          <p:cNvPr id="15" name="Picture 14" descr="\documentclass{article}&#10;\usepackage{amsmath}&#10;\pagestyle{empty}&#10;\begin{document}&#10;&#10;\tiny&#10;melt(defineNote('G', 0.3), successive(successive(defineNote('A', 0.6), defineNote('C', 1.)), defineNote('E', 1.)))&#10;&#10;\end{document}" title="IguanaTex Bitmap Display">
            <a:extLst>
              <a:ext uri="{FF2B5EF4-FFF2-40B4-BE49-F238E27FC236}">
                <a16:creationId xmlns:a16="http://schemas.microsoft.com/office/drawing/2014/main" id="{5381E92F-4B10-84A7-536C-3028D7FE4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2" y="2057951"/>
            <a:ext cx="9968395" cy="1517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9AC547-36BC-91EE-11B9-9FB1DA1A3FF9}"/>
              </a:ext>
            </a:extLst>
          </p:cNvPr>
          <p:cNvGrpSpPr/>
          <p:nvPr/>
        </p:nvGrpSpPr>
        <p:grpSpPr>
          <a:xfrm>
            <a:off x="2512823" y="2561943"/>
            <a:ext cx="2261821" cy="1857330"/>
            <a:chOff x="2512823" y="2561943"/>
            <a:chExt cx="2261821" cy="1857330"/>
          </a:xfrm>
        </p:grpSpPr>
        <p:pic>
          <p:nvPicPr>
            <p:cNvPr id="20" name="learning_example_clean">
              <a:hlinkClick r:id="" action="ppaction://media"/>
              <a:extLst>
                <a:ext uri="{FF2B5EF4-FFF2-40B4-BE49-F238E27FC236}">
                  <a16:creationId xmlns:a16="http://schemas.microsoft.com/office/drawing/2014/main" id="{4CE7090F-B65E-BF46-461A-673E78E35362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9" y="2561943"/>
              <a:ext cx="244475" cy="244475"/>
            </a:xfrm>
            <a:prstGeom prst="rect">
              <a:avLst/>
            </a:prstGeom>
          </p:spPr>
        </p:pic>
        <p:pic>
          <p:nvPicPr>
            <p:cNvPr id="25" name="Picture 24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3EEDC99-33B1-AA2B-14FA-49F8F433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2722907"/>
              <a:ext cx="2261821" cy="169636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FC56E1-78A2-99F3-A5E0-74D270EA3F0A}"/>
              </a:ext>
            </a:extLst>
          </p:cNvPr>
          <p:cNvGrpSpPr/>
          <p:nvPr/>
        </p:nvGrpSpPr>
        <p:grpSpPr>
          <a:xfrm>
            <a:off x="2512823" y="4768021"/>
            <a:ext cx="2261821" cy="1818603"/>
            <a:chOff x="2512823" y="4768021"/>
            <a:chExt cx="2261821" cy="1818603"/>
          </a:xfrm>
        </p:grpSpPr>
        <p:pic>
          <p:nvPicPr>
            <p:cNvPr id="21" name="learning_example_noisy">
              <a:hlinkClick r:id="" action="ppaction://media"/>
              <a:extLst>
                <a:ext uri="{FF2B5EF4-FFF2-40B4-BE49-F238E27FC236}">
                  <a16:creationId xmlns:a16="http://schemas.microsoft.com/office/drawing/2014/main" id="{CB3C57EF-E058-E403-445B-265093DBB07D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521498" y="4768021"/>
              <a:ext cx="244475" cy="244475"/>
            </a:xfrm>
            <a:prstGeom prst="rect">
              <a:avLst/>
            </a:prstGeom>
          </p:spPr>
        </p:pic>
        <p:pic>
          <p:nvPicPr>
            <p:cNvPr id="27" name="Picture 26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ECFBAE55-65AE-414C-6C7E-0B843DB1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823" y="4890258"/>
              <a:ext cx="2261821" cy="169636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5FEE2-AA89-EFE9-D285-B8BC846BEEEE}"/>
              </a:ext>
            </a:extLst>
          </p:cNvPr>
          <p:cNvGrpSpPr/>
          <p:nvPr/>
        </p:nvGrpSpPr>
        <p:grpSpPr>
          <a:xfrm>
            <a:off x="6175583" y="2483196"/>
            <a:ext cx="5643770" cy="999266"/>
            <a:chOff x="6175583" y="2483196"/>
            <a:chExt cx="5643770" cy="999266"/>
          </a:xfrm>
        </p:grpSpPr>
        <p:pic>
          <p:nvPicPr>
            <p:cNvPr id="17" name="Picture 16" descr="\documentclass{article}&#10;\usepackage{amsmath}&#10;\pagestyle{empty}&#10;\begin{document}&#10;&#10;\small&#10;successive(successive(defineNote('A', 1.), defineNote('A', 1.)), defineNote('D', 0.6))&#10;&#10;&#10;\end{document}" title="IguanaTex Bitmap Display">
              <a:extLst>
                <a:ext uri="{FF2B5EF4-FFF2-40B4-BE49-F238E27FC236}">
                  <a16:creationId xmlns:a16="http://schemas.microsoft.com/office/drawing/2014/main" id="{C74EEC8C-A85C-8BCF-9D65-AB2A669DC0C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83" y="3327527"/>
              <a:ext cx="5643770" cy="154935"/>
            </a:xfrm>
            <a:prstGeom prst="rect">
              <a:avLst/>
            </a:prstGeom>
          </p:spPr>
        </p:pic>
        <p:pic>
          <p:nvPicPr>
            <p:cNvPr id="22" name="learning_example_best_h">
              <a:hlinkClick r:id="" action="ppaction://media"/>
              <a:extLst>
                <a:ext uri="{FF2B5EF4-FFF2-40B4-BE49-F238E27FC236}">
                  <a16:creationId xmlns:a16="http://schemas.microsoft.com/office/drawing/2014/main" id="{28C55EE2-96AF-B5DD-7462-589FB0C1043F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2561942"/>
              <a:ext cx="244475" cy="2444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D3DA3-8B28-D10A-B37C-28F8D64932EF}"/>
                </a:ext>
              </a:extLst>
            </p:cNvPr>
            <p:cNvSpPr txBox="1"/>
            <p:nvPr/>
          </p:nvSpPr>
          <p:spPr>
            <a:xfrm>
              <a:off x="8216279" y="2483196"/>
              <a:ext cx="77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MAP</a:t>
              </a:r>
              <a:endParaRPr lang="en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0691F-CB4A-73A6-7BC1-23D140E309C3}"/>
              </a:ext>
            </a:extLst>
          </p:cNvPr>
          <p:cNvGrpSpPr/>
          <p:nvPr/>
        </p:nvGrpSpPr>
        <p:grpSpPr>
          <a:xfrm>
            <a:off x="7374836" y="4644474"/>
            <a:ext cx="2753542" cy="1942150"/>
            <a:chOff x="7374836" y="4644474"/>
            <a:chExt cx="2753542" cy="1942150"/>
          </a:xfrm>
        </p:grpSpPr>
        <p:pic>
          <p:nvPicPr>
            <p:cNvPr id="23" name="learning_example_pps">
              <a:hlinkClick r:id="" action="ppaction://media"/>
              <a:extLst>
                <a:ext uri="{FF2B5EF4-FFF2-40B4-BE49-F238E27FC236}">
                  <a16:creationId xmlns:a16="http://schemas.microsoft.com/office/drawing/2014/main" id="{5691E1DA-B188-04A8-C724-E6AC5A9BC50A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8997468" y="4768021"/>
              <a:ext cx="244475" cy="244475"/>
            </a:xfrm>
            <a:prstGeom prst="rect">
              <a:avLst/>
            </a:prstGeom>
          </p:spPr>
        </p:pic>
        <p:pic>
          <p:nvPicPr>
            <p:cNvPr id="29" name="Picture 28" descr="A blue graph with numbers&#10;&#10;Description automatically generated">
              <a:extLst>
                <a:ext uri="{FF2B5EF4-FFF2-40B4-BE49-F238E27FC236}">
                  <a16:creationId xmlns:a16="http://schemas.microsoft.com/office/drawing/2014/main" id="{FA85FE51-9E8C-2683-F2A3-FFE12FAF3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57" y="4890258"/>
              <a:ext cx="2261821" cy="16963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D3FBB3-3FE1-6D35-A16F-7FC44C290950}"/>
                </a:ext>
              </a:extLst>
            </p:cNvPr>
            <p:cNvSpPr txBox="1"/>
            <p:nvPr/>
          </p:nvSpPr>
          <p:spPr>
            <a:xfrm>
              <a:off x="7374836" y="4644474"/>
              <a:ext cx="16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Posterior mean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8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99B9-1A13-CA05-40D0-C3BEADA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8DCC-26D4-F409-7A46-2970EF333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743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as a picture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formal tools:</a:t>
            </a:r>
          </a:p>
          <a:p>
            <a:r>
              <a:rPr lang="en-US" dirty="0"/>
              <a:t>Probabilistic PCFG</a:t>
            </a:r>
          </a:p>
          <a:p>
            <a:r>
              <a:rPr lang="en-US" dirty="0"/>
              <a:t>Compositional interpretation</a:t>
            </a:r>
          </a:p>
          <a:p>
            <a:r>
              <a:rPr lang="en-US" dirty="0"/>
              <a:t>Bayesian inference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1A5BC3-5451-429A-8115-DAFDB5C49A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839352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5F3C-32FC-4663-BCE7-887C619C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</a:t>
            </a:r>
            <a:r>
              <a:rPr lang="en-US" dirty="0"/>
              <a:t> learning models: the big picture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0820-641D-4F73-1AEB-8171CA3E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39" y="1825625"/>
            <a:ext cx="5456162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Interpreted PCFG</a:t>
            </a:r>
          </a:p>
          <a:p>
            <a:pPr marL="457200" lvl="1" indent="0">
              <a:buNone/>
            </a:pPr>
            <a:r>
              <a:rPr lang="en-US" dirty="0"/>
              <a:t>	Defines hypotheses H</a:t>
            </a:r>
          </a:p>
          <a:p>
            <a:pPr marL="457200" lvl="1" indent="0">
              <a:buNone/>
            </a:pPr>
            <a:r>
              <a:rPr lang="en-US" dirty="0"/>
              <a:t>	Defines a prior over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Observations O</a:t>
            </a:r>
          </a:p>
          <a:p>
            <a:pPr marL="457200" lvl="1" indent="0">
              <a:buNone/>
            </a:pPr>
            <a:r>
              <a:rPr lang="en-US" dirty="0"/>
              <a:t>	Generated by true H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P(O | 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inference</a:t>
            </a:r>
          </a:p>
          <a:p>
            <a:pPr marL="457200" lvl="1" indent="0">
              <a:buNone/>
            </a:pPr>
            <a:r>
              <a:rPr lang="en-US" dirty="0"/>
              <a:t>	Approximate!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7F2A8-0FA1-393B-CD2E-CC9A050117DE}"/>
              </a:ext>
            </a:extLst>
          </p:cNvPr>
          <p:cNvSpPr txBox="1">
            <a:spLocks/>
          </p:cNvSpPr>
          <p:nvPr/>
        </p:nvSpPr>
        <p:spPr>
          <a:xfrm>
            <a:off x="5365452" y="1825625"/>
            <a:ext cx="5863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Sound grammar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Each H is a sentence…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…which encodes a sound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Sound (with noise)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Multiple H produce same sound!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P(audio | sound)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MCMC w/ e.g., LOTlib3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Gives us samples from posterior!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515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2B59-E687-C864-F981-A4242622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Building a </a:t>
            </a:r>
            <a:r>
              <a:rPr lang="en-US" dirty="0" err="1"/>
              <a:t>pLoT</a:t>
            </a:r>
            <a:r>
              <a:rPr lang="en-US" dirty="0"/>
              <a:t>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BFCB-7CD3-EC44-4228-D8C84A1BA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4"/>
            <a:ext cx="10515600" cy="47640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Pick a domain, e.g., music, geometry, logical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(plausible) list of primitive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PCFG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likelihood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Produce an observation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from the PCFG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Hand-design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naturally occurring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inference algorithm</a:t>
            </a:r>
          </a:p>
        </p:txBody>
      </p:sp>
    </p:spTree>
    <p:extLst>
      <p:ext uri="{BB962C8B-B14F-4D97-AF65-F5344CB8AC3E}">
        <p14:creationId xmlns:p14="http://schemas.microsoft.com/office/powerpoint/2010/main" val="18815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A93B-2F4C-34D6-B09D-8257F6E2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remarks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ECB8E-E458-07B5-6B04-756E12AAD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25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38A-1C3E-F417-9B4F-43239159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28CD1-C276-0433-EAE4-BE3D9177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Simpler representations have a higher prior</a:t>
            </a:r>
          </a:p>
          <a:p>
            <a:r>
              <a:rPr lang="en-US" dirty="0"/>
              <a:t>Simpler &lt;--&gt; More probable in the pLoT (PCFG)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Three ways probabilities enter the picture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Likelihood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given by PCFG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 primitives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14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289A-BED9-B013-355E-9533A1F4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206B-5C53-553E-01B8-73EEF3FB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we have been doing is essentially </a:t>
            </a:r>
            <a:r>
              <a:rPr lang="en-US" i="1" dirty="0"/>
              <a:t>program induction</a:t>
            </a:r>
          </a:p>
          <a:p>
            <a:r>
              <a:rPr lang="en-US" dirty="0"/>
              <a:t>Define a simple programming language</a:t>
            </a:r>
          </a:p>
          <a:p>
            <a:r>
              <a:rPr lang="en-US" dirty="0"/>
              <a:t>Find (a distribution over) programs that produce some output given some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domains above, pLoT sentences denoted single objects</a:t>
            </a:r>
          </a:p>
          <a:p>
            <a:pPr marL="0" indent="0">
              <a:buNone/>
            </a:pPr>
            <a:r>
              <a:rPr lang="en-US" dirty="0"/>
              <a:t>…but each sentence in the </a:t>
            </a:r>
            <a:r>
              <a:rPr lang="en-US" dirty="0" err="1"/>
              <a:t>pLoT</a:t>
            </a:r>
            <a:r>
              <a:rPr lang="en-US" dirty="0"/>
              <a:t> can denote a </a:t>
            </a:r>
            <a:r>
              <a:rPr lang="en-US" b="1" dirty="0"/>
              <a:t>function</a:t>
            </a:r>
            <a:endParaRPr lang="en-US" dirty="0"/>
          </a:p>
          <a:p>
            <a:r>
              <a:rPr lang="en-US" dirty="0"/>
              <a:t>Observations are (inputs, output)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Categories (sets) are a special case with Boolean output</a:t>
            </a:r>
          </a:p>
          <a:p>
            <a:r>
              <a:rPr lang="en-US" dirty="0"/>
              <a:t>Observations can be e.g., samples from the category</a:t>
            </a:r>
          </a:p>
          <a:p>
            <a:r>
              <a:rPr lang="en-US" dirty="0"/>
              <a:t>Size effect!</a:t>
            </a:r>
          </a:p>
        </p:txBody>
      </p:sp>
    </p:spTree>
    <p:extLst>
      <p:ext uri="{BB962C8B-B14F-4D97-AF65-F5344CB8AC3E}">
        <p14:creationId xmlns:p14="http://schemas.microsoft.com/office/powerpoint/2010/main" val="144463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C24-03F9-4CD0-702C-8F92841E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hypotheses types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7CE58C-DA47-EC40-997A-F02FD0E2F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63551"/>
              </p:ext>
            </p:extLst>
          </p:nvPr>
        </p:nvGraphicFramePr>
        <p:xfrm>
          <a:off x="1854387" y="2156586"/>
          <a:ext cx="8126603" cy="32210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8572">
                  <a:extLst>
                    <a:ext uri="{9D8B030D-6E8A-4147-A177-3AD203B41FA5}">
                      <a16:colId xmlns:a16="http://schemas.microsoft.com/office/drawing/2014/main" val="227772568"/>
                    </a:ext>
                  </a:extLst>
                </a:gridCol>
                <a:gridCol w="1208572">
                  <a:extLst>
                    <a:ext uri="{9D8B030D-6E8A-4147-A177-3AD203B41FA5}">
                      <a16:colId xmlns:a16="http://schemas.microsoft.com/office/drawing/2014/main" val="625051596"/>
                    </a:ext>
                  </a:extLst>
                </a:gridCol>
                <a:gridCol w="1412315">
                  <a:extLst>
                    <a:ext uri="{9D8B030D-6E8A-4147-A177-3AD203B41FA5}">
                      <a16:colId xmlns:a16="http://schemas.microsoft.com/office/drawing/2014/main" val="1112695490"/>
                    </a:ext>
                  </a:extLst>
                </a:gridCol>
                <a:gridCol w="2536078">
                  <a:extLst>
                    <a:ext uri="{9D8B030D-6E8A-4147-A177-3AD203B41FA5}">
                      <a16:colId xmlns:a16="http://schemas.microsoft.com/office/drawing/2014/main" val="3219195597"/>
                    </a:ext>
                  </a:extLst>
                </a:gridCol>
                <a:gridCol w="1761066">
                  <a:extLst>
                    <a:ext uri="{9D8B030D-6E8A-4147-A177-3AD203B41FA5}">
                      <a16:colId xmlns:a16="http://schemas.microsoft.com/office/drawing/2014/main" val="1140585528"/>
                    </a:ext>
                  </a:extLst>
                </a:gridCol>
              </a:tblGrid>
              <a:tr h="6607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Input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Output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primitives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Meaning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Example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333754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Single 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Shape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90270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Cup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910863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Boolean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Primes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346023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Graded category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59638"/>
                  </a:ext>
                </a:extLst>
              </a:tr>
              <a:tr h="33035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Domain object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No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Transformation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Adding 3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397727"/>
                  </a:ext>
                </a:extLst>
              </a:tr>
              <a:tr h="330352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Yes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Stochastic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transf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Jumping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767785"/>
                  </a:ext>
                </a:extLst>
              </a:tr>
              <a:tr h="3303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</a:rPr>
                        <a:t>…</a:t>
                      </a:r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rgbClr val="0000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047773"/>
                  </a:ext>
                </a:extLst>
              </a:tr>
            </a:tbl>
          </a:graphicData>
        </a:graphic>
      </p:graphicFrame>
      <p:pic>
        <p:nvPicPr>
          <p:cNvPr id="5" name="Picture 4" descr="\documentclass{article}&#10;\usepackage{amsmath}&#10;\pagestyle{empty}&#10;\begin{document}&#10;&#10;$\emptyset$&#10;&#10;\end{document}" title="IguanaTex Bitmap Display">
            <a:extLst>
              <a:ext uri="{FF2B5EF4-FFF2-40B4-BE49-F238E27FC236}">
                <a16:creationId xmlns:a16="http://schemas.microsoft.com/office/drawing/2014/main" id="{306B2B32-EA32-2038-D7EE-77FFF3A7DA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2" y="3057676"/>
            <a:ext cx="93257" cy="19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9CC38-B356-EA83-AC1B-CBD77D8DE6D1}"/>
              </a:ext>
            </a:extLst>
          </p:cNvPr>
          <p:cNvSpPr/>
          <p:nvPr/>
        </p:nvSpPr>
        <p:spPr>
          <a:xfrm>
            <a:off x="8669867" y="2868990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300A2-3047-DB29-8A16-2AB9B6A4A45E}"/>
              </a:ext>
            </a:extLst>
          </p:cNvPr>
          <p:cNvSpPr/>
          <p:nvPr/>
        </p:nvSpPr>
        <p:spPr>
          <a:xfrm>
            <a:off x="8669866" y="3237905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8D3CE-4AC5-F40A-A37D-0A68356337AF}"/>
              </a:ext>
            </a:extLst>
          </p:cNvPr>
          <p:cNvSpPr/>
          <p:nvPr/>
        </p:nvSpPr>
        <p:spPr>
          <a:xfrm>
            <a:off x="8633582" y="3623754"/>
            <a:ext cx="86601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AF654-DE98-9E29-231F-0C3831CCFC4C}"/>
              </a:ext>
            </a:extLst>
          </p:cNvPr>
          <p:cNvSpPr/>
          <p:nvPr/>
        </p:nvSpPr>
        <p:spPr>
          <a:xfrm>
            <a:off x="8585201" y="4339796"/>
            <a:ext cx="1042609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62606-CCBF-64F5-7884-736F7BC7728D}"/>
              </a:ext>
            </a:extLst>
          </p:cNvPr>
          <p:cNvSpPr/>
          <p:nvPr/>
        </p:nvSpPr>
        <p:spPr>
          <a:xfrm>
            <a:off x="8502953" y="4696617"/>
            <a:ext cx="1124857" cy="27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94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5803-DB13-C0DA-381E-2EED4BC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Binary strings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F8D1-CBF7-48BB-86F5-485A139B0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761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0A2D-32E2-F093-6BCD-146CDC6C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it together!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C4FC9-8B93-1DBF-7DCB-732FA7709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Write a PCFG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an interpretation function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an example of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inference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6578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2E84-6043-82CD-920C-A9F12629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FF7C-B974-4F58-7A0A-CA4070E4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7438" cy="4351338"/>
          </a:xfrm>
        </p:spPr>
        <p:txBody>
          <a:bodyPr anchor="ctr"/>
          <a:lstStyle/>
          <a:p>
            <a:r>
              <a:rPr lang="en-US" dirty="0"/>
              <a:t>We saw how to construct a model of category learning w/ a </a:t>
            </a:r>
            <a:r>
              <a:rPr lang="en-US" dirty="0" err="1"/>
              <a:t>pLoT</a:t>
            </a:r>
            <a:endParaRPr lang="en-US" dirty="0"/>
          </a:p>
          <a:p>
            <a:r>
              <a:rPr lang="en-US" dirty="0"/>
              <a:t>Two example domains:</a:t>
            </a:r>
          </a:p>
          <a:p>
            <a:pPr lvl="1"/>
            <a:r>
              <a:rPr lang="en-US" dirty="0"/>
              <a:t>Shapes</a:t>
            </a:r>
          </a:p>
          <a:p>
            <a:pPr lvl="1"/>
            <a:r>
              <a:rPr lang="en-US" dirty="0"/>
              <a:t>Sounds</a:t>
            </a:r>
          </a:p>
          <a:p>
            <a:pPr lvl="1"/>
            <a:r>
              <a:rPr lang="en-US" dirty="0"/>
              <a:t>Many more to be explored!</a:t>
            </a:r>
          </a:p>
          <a:p>
            <a:r>
              <a:rPr lang="en-US" dirty="0"/>
              <a:t>Next step: Literature using this kind of model.</a:t>
            </a:r>
            <a:endParaRPr lang="en-DE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9323748-883F-3A9D-A74D-EA31E43D8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52394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3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17B5-3736-69CE-07ED-CB4BA0EA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session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5FEB-B4CB-8239-0614-218A96FED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99113" cy="4351338"/>
          </a:xfrm>
        </p:spPr>
        <p:txBody>
          <a:bodyPr anchor="ctr"/>
          <a:lstStyle/>
          <a:p>
            <a:r>
              <a:rPr lang="en-US" dirty="0"/>
              <a:t>We’ll consider some examples</a:t>
            </a:r>
          </a:p>
          <a:p>
            <a:endParaRPr lang="en-US" dirty="0"/>
          </a:p>
          <a:p>
            <a:r>
              <a:rPr lang="en-US" dirty="0"/>
              <a:t>Combine the technical tools</a:t>
            </a:r>
          </a:p>
          <a:p>
            <a:endParaRPr lang="en-US" dirty="0"/>
          </a:p>
          <a:p>
            <a:r>
              <a:rPr lang="en-US" dirty="0"/>
              <a:t>Build up to a </a:t>
            </a:r>
            <a:r>
              <a:rPr lang="en-US" dirty="0" err="1"/>
              <a:t>pLoT</a:t>
            </a:r>
            <a:r>
              <a:rPr lang="en-US" dirty="0"/>
              <a:t> category learning simulation</a:t>
            </a:r>
            <a:endParaRPr lang="en-DE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69964C-8B4F-8C29-DE09-B557CF105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52394"/>
              </p:ext>
            </p:extLst>
          </p:nvPr>
        </p:nvGraphicFramePr>
        <p:xfrm>
          <a:off x="6284686" y="2481086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1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85AEA3-AC99-E583-AB68-78CE6F12CD56}"/>
              </a:ext>
            </a:extLst>
          </p:cNvPr>
          <p:cNvGrpSpPr/>
          <p:nvPr/>
        </p:nvGrpSpPr>
        <p:grpSpPr>
          <a:xfrm>
            <a:off x="547607" y="2273085"/>
            <a:ext cx="6488190" cy="3494374"/>
            <a:chOff x="547607" y="1751308"/>
            <a:chExt cx="6488190" cy="34943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411BA9-9629-7E02-D13B-8B35970C51DE}"/>
                </a:ext>
              </a:extLst>
            </p:cNvPr>
            <p:cNvSpPr/>
            <p:nvPr/>
          </p:nvSpPr>
          <p:spPr>
            <a:xfrm>
              <a:off x="547607" y="1751308"/>
              <a:ext cx="6488190" cy="34943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7F8F-35B5-5A47-5709-AD6E5A6B1491}"/>
                </a:ext>
              </a:extLst>
            </p:cNvPr>
            <p:cNvSpPr txBox="1"/>
            <p:nvPr/>
          </p:nvSpPr>
          <p:spPr>
            <a:xfrm>
              <a:off x="740237" y="1795090"/>
              <a:ext cx="1625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/>
                <a:t>Today</a:t>
              </a:r>
              <a:endParaRPr lang="en-DE" sz="3600" u="sng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3564EE-7651-50DC-D6AC-837DEC7F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grand plan for the pLoT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5A96-DB9E-44B9-615D-C90E7346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FB758-432A-E82E-2A13-B49558A3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2E430-1DC9-7218-5E37-5DFCEA42BCED}"/>
              </a:ext>
            </a:extLst>
          </p:cNvPr>
          <p:cNvSpPr txBox="1"/>
          <p:nvPr/>
        </p:nvSpPr>
        <p:spPr>
          <a:xfrm>
            <a:off x="2160210" y="4746660"/>
            <a:ext cx="22956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P(h)</a:t>
            </a:r>
            <a:endParaRPr lang="en-DE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AE2176-752B-7FBC-8AC3-1064E29EDA5C}"/>
              </a:ext>
            </a:extLst>
          </p:cNvPr>
          <p:cNvSpPr/>
          <p:nvPr/>
        </p:nvSpPr>
        <p:spPr>
          <a:xfrm>
            <a:off x="1698172" y="3114375"/>
            <a:ext cx="8043938" cy="25061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D93C1-FEBB-F9CE-63B8-C5D90506569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24116" y="4219469"/>
            <a:ext cx="1536094" cy="1493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EFAB3A-D6D7-B011-D480-3F1AA65ECE07}"/>
              </a:ext>
            </a:extLst>
          </p:cNvPr>
          <p:cNvSpPr txBox="1"/>
          <p:nvPr/>
        </p:nvSpPr>
        <p:spPr>
          <a:xfrm>
            <a:off x="740238" y="3676651"/>
            <a:ext cx="919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  <a:endParaRPr lang="en-DE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0BA5C3-1727-B66D-0816-F0FD165F9014}"/>
              </a:ext>
            </a:extLst>
          </p:cNvPr>
          <p:cNvCxnSpPr>
            <a:cxnSpLocks/>
          </p:cNvCxnSpPr>
          <p:nvPr/>
        </p:nvCxnSpPr>
        <p:spPr>
          <a:xfrm flipH="1">
            <a:off x="9589102" y="4411873"/>
            <a:ext cx="2094896" cy="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A449B8-5BCD-3DB5-A4D0-398D4574EB84}"/>
              </a:ext>
            </a:extLst>
          </p:cNvPr>
          <p:cNvSpPr txBox="1"/>
          <p:nvPr/>
        </p:nvSpPr>
        <p:spPr>
          <a:xfrm>
            <a:off x="9742110" y="3827098"/>
            <a:ext cx="1864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behaviour</a:t>
            </a:r>
            <a:endParaRPr lang="en-DE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5ECDBA-6D2C-D447-B72D-1A1FF56343ED}"/>
              </a:ext>
            </a:extLst>
          </p:cNvPr>
          <p:cNvSpPr txBox="1"/>
          <p:nvPr/>
        </p:nvSpPr>
        <p:spPr>
          <a:xfrm>
            <a:off x="2160210" y="3927081"/>
            <a:ext cx="22956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P(data | h)</a:t>
            </a:r>
            <a:endParaRPr lang="en-DE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C5495-5524-442C-8257-FE8FE3E974C9}"/>
              </a:ext>
            </a:extLst>
          </p:cNvPr>
          <p:cNvSpPr txBox="1"/>
          <p:nvPr/>
        </p:nvSpPr>
        <p:spPr>
          <a:xfrm>
            <a:off x="4763108" y="4411873"/>
            <a:ext cx="2235198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P(h | data)</a:t>
            </a:r>
            <a:endParaRPr lang="en-DE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9D6D6-B2C1-C910-58EC-B00D6855A483}"/>
              </a:ext>
            </a:extLst>
          </p:cNvPr>
          <p:cNvSpPr/>
          <p:nvPr/>
        </p:nvSpPr>
        <p:spPr>
          <a:xfrm>
            <a:off x="1850573" y="3266775"/>
            <a:ext cx="2835125" cy="21771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BFEB1D-CC69-870E-6625-D33504013755}"/>
              </a:ext>
            </a:extLst>
          </p:cNvPr>
          <p:cNvSpPr txBox="1"/>
          <p:nvPr/>
        </p:nvSpPr>
        <p:spPr>
          <a:xfrm>
            <a:off x="1850573" y="3229819"/>
            <a:ext cx="283512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u="sng" dirty="0"/>
              <a:t>pLoT (PCFG)</a:t>
            </a:r>
            <a:endParaRPr lang="en-DE" sz="3200" u="sn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4ADA3-845C-7645-681E-04E16840D7E4}"/>
              </a:ext>
            </a:extLst>
          </p:cNvPr>
          <p:cNvSpPr/>
          <p:nvPr/>
        </p:nvSpPr>
        <p:spPr>
          <a:xfrm>
            <a:off x="4876796" y="3266775"/>
            <a:ext cx="1988464" cy="21771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F23AC-A3CB-C18A-41CB-F5A8F32F9254}"/>
              </a:ext>
            </a:extLst>
          </p:cNvPr>
          <p:cNvSpPr txBox="1"/>
          <p:nvPr/>
        </p:nvSpPr>
        <p:spPr>
          <a:xfrm>
            <a:off x="4666341" y="3256742"/>
            <a:ext cx="2282385" cy="10772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u="sng" dirty="0"/>
              <a:t>Bayesian update</a:t>
            </a:r>
            <a:endParaRPr lang="en-DE" sz="3200" u="sn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E940A6-8C08-E987-B181-D2E519507AC6}"/>
              </a:ext>
            </a:extLst>
          </p:cNvPr>
          <p:cNvCxnSpPr>
            <a:cxnSpLocks/>
          </p:cNvCxnSpPr>
          <p:nvPr/>
        </p:nvCxnSpPr>
        <p:spPr>
          <a:xfrm flipH="1">
            <a:off x="4455887" y="4202057"/>
            <a:ext cx="420908" cy="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2B9259-ADCF-6D90-C9A0-4E918465F1FA}"/>
              </a:ext>
            </a:extLst>
          </p:cNvPr>
          <p:cNvCxnSpPr>
            <a:cxnSpLocks/>
          </p:cNvCxnSpPr>
          <p:nvPr/>
        </p:nvCxnSpPr>
        <p:spPr>
          <a:xfrm flipH="1">
            <a:off x="4455887" y="5041466"/>
            <a:ext cx="420908" cy="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6B26C4C-4179-90F6-AA5F-C8BF813C36B8}"/>
              </a:ext>
            </a:extLst>
          </p:cNvPr>
          <p:cNvSpPr/>
          <p:nvPr/>
        </p:nvSpPr>
        <p:spPr>
          <a:xfrm>
            <a:off x="7206335" y="3256742"/>
            <a:ext cx="2382767" cy="21771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7A9822-5F33-AFBC-3CA6-4958125B5FE6}"/>
              </a:ext>
            </a:extLst>
          </p:cNvPr>
          <p:cNvSpPr txBox="1"/>
          <p:nvPr/>
        </p:nvSpPr>
        <p:spPr>
          <a:xfrm>
            <a:off x="7256525" y="3676651"/>
            <a:ext cx="2282385" cy="10772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Linking assumptions</a:t>
            </a:r>
            <a:endParaRPr lang="en-DE" sz="32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A51D5B-DE55-D263-A634-8984F2B385F8}"/>
              </a:ext>
            </a:extLst>
          </p:cNvPr>
          <p:cNvCxnSpPr>
            <a:cxnSpLocks/>
          </p:cNvCxnSpPr>
          <p:nvPr/>
        </p:nvCxnSpPr>
        <p:spPr>
          <a:xfrm flipH="1">
            <a:off x="6865260" y="4458475"/>
            <a:ext cx="341075" cy="0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E630-C715-D55B-8747-7E5A5B35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The visual domain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4FA7-3787-D044-6F03-38DC3BABB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09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636C-22B5-FE69-E0D3-B849F5B1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grammar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38C-8DB1-D972-3449-8158B8A7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What could we mean by </a:t>
            </a:r>
            <a:r>
              <a:rPr lang="en-US" i="1" dirty="0"/>
              <a:t>shape grammar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include in a shape grammar?</a:t>
            </a:r>
          </a:p>
        </p:txBody>
      </p:sp>
    </p:spTree>
    <p:extLst>
      <p:ext uri="{BB962C8B-B14F-4D97-AF65-F5344CB8AC3E}">
        <p14:creationId xmlns:p14="http://schemas.microsoft.com/office/powerpoint/2010/main" val="329856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51-30E9-F45A-5824-B97F477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grammar</a:t>
            </a:r>
            <a:endParaRPr lang="en-DE" dirty="0"/>
          </a:p>
        </p:txBody>
      </p:sp>
      <p:pic>
        <p:nvPicPr>
          <p:cNvPr id="9" name="Picture 8" descr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 title="IguanaTex Bitmap Display">
            <a:extLst>
              <a:ext uri="{FF2B5EF4-FFF2-40B4-BE49-F238E27FC236}">
                <a16:creationId xmlns:a16="http://schemas.microsoft.com/office/drawing/2014/main" id="{4FB6A979-1EEC-B771-5021-DE02F2532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4" y="2271606"/>
            <a:ext cx="4669860" cy="3373138"/>
          </a:xfrm>
          <a:prstGeom prst="rect">
            <a:avLst/>
          </a:prstGeom>
        </p:spPr>
      </p:pic>
      <p:pic>
        <p:nvPicPr>
          <p:cNvPr id="17" name="Picture 16" descr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 title="IguanaTex Bitmap Display">
            <a:extLst>
              <a:ext uri="{FF2B5EF4-FFF2-40B4-BE49-F238E27FC236}">
                <a16:creationId xmlns:a16="http://schemas.microsoft.com/office/drawing/2014/main" id="{DAC75C0A-77DE-9BDF-EF86-3F46DD1F90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10" y="2403724"/>
            <a:ext cx="5717949" cy="35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3AA-B1EA-0CDD-B875-20A0000D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semantics</a:t>
            </a:r>
            <a:endParaRPr lang="en-DE" dirty="0"/>
          </a:p>
        </p:txBody>
      </p:sp>
      <p:pic>
        <p:nvPicPr>
          <p:cNvPr id="6" name="Picture 5" descr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 title="IguanaTex Bitmap Display">
            <a:extLst>
              <a:ext uri="{FF2B5EF4-FFF2-40B4-BE49-F238E27FC236}">
                <a16:creationId xmlns:a16="http://schemas.microsoft.com/office/drawing/2014/main" id="{C233D99D-F902-9C78-FCF9-4D3C91A21D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5" y="4754080"/>
            <a:ext cx="10566952" cy="16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E4EF6-6157-C412-537D-F03B703282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796" y="3505302"/>
            <a:ext cx="2757759" cy="2987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0246C-805A-2F03-A4F6-0456590473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4956" y="1711667"/>
            <a:ext cx="2110923" cy="187849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chain(forward(100), circle(50,90), forward(100),)&#10;&#10;\end{document}" title="IguanaTex Bitmap Display">
            <a:extLst>
              <a:ext uri="{FF2B5EF4-FFF2-40B4-BE49-F238E27FC236}">
                <a16:creationId xmlns:a16="http://schemas.microsoft.com/office/drawing/2014/main" id="{7C9CB20C-22E3-49D4-4DA9-9F4F3962BE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3" y="2523438"/>
            <a:ext cx="5320048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628-F5B2-ACFF-494C-16E382E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observations</a:t>
            </a:r>
            <a:endParaRPr lang="en-DE" dirty="0"/>
          </a:p>
        </p:txBody>
      </p:sp>
      <p:pic>
        <p:nvPicPr>
          <p:cNvPr id="11" name="Picture 10" descr="A collage of images of yellow and purple squares&#10;&#10;Description automatically generated">
            <a:extLst>
              <a:ext uri="{FF2B5EF4-FFF2-40B4-BE49-F238E27FC236}">
                <a16:creationId xmlns:a16="http://schemas.microsoft.com/office/drawing/2014/main" id="{96C4FBA3-B247-B6AC-012E-920927B6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145"/>
            <a:ext cx="5852172" cy="4389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D6FCF-99DC-CE1F-8D91-62C67D9DA8AE}"/>
              </a:ext>
            </a:extLst>
          </p:cNvPr>
          <p:cNvSpPr txBox="1"/>
          <p:nvPr/>
        </p:nvSpPr>
        <p:spPr>
          <a:xfrm>
            <a:off x="6942667" y="3248879"/>
            <a:ext cx="470172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Noise: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pixel flip (salt &amp; pepper)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W/ probability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we write a likelihood?</a:t>
            </a:r>
          </a:p>
        </p:txBody>
      </p:sp>
    </p:spTree>
    <p:extLst>
      <p:ext uri="{BB962C8B-B14F-4D97-AF65-F5344CB8AC3E}">
        <p14:creationId xmlns:p14="http://schemas.microsoft.com/office/powerpoint/2010/main" val="22495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2,501"/>
  <p:tag name="ORIGINALWIDTH" val="2758,905"/>
  <p:tag name="OUTPUTTYPE" val="PNG"/>
  <p:tag name="IGUANATEXVERSION" val="160"/>
  <p:tag name="LATEXADDIN" val="\documentclass{article}&#10;\usepackage{amsmath}&#10;\pagestyle{empty}&#10;\begin{document}&#10;&#10;\begin{align*}&#10;\langle\text{START}\rangle &#10;&amp;\rightarrow &#10;\text{chain}(\langle\text{DRAWING}\rangle) \\&#10;\langle\text{DRAWING}\rangle &#10;&amp;\rightarrow &#10;\langle\text{MOVEMENT}\rangle,\langle\text{DRAWING}\rangle \\&#10;&amp;\rightarrow &#10;\epsilon&#10;\\&#10;\langle\text{MOVEMENT}\rangle &#10;&amp;\rightarrow  &#10;\text{forward}(\langle\text{DISTANCE}\rangle) \\&#10;&amp;\rightarrow &#10;\text{backward}(\langle\text{DISTANCE}\rangle) \\&#10;&amp;\rightarrow &#10;\text{right}(\langle\text{ANGLE}\rangle) \\&#10;&amp;\rightarrow &#10;\text{left}(\langle\text{ANGLE}\rangle) \\&#10;&amp;\rightarrow &#10;\text{circle}(\langle\text{DISTANCE}\rangle, \langle\text{ANGLE}\rangle) \\&#10;&amp;\rightarrow &#10;\text{goto}(0,0)&#10;\\&#10;\langle\text{DISTANCE}\rangle &#10;&amp;\rightarrow 50 \mid 100 \mid 120&#10;\\&#10;\langle\text{ANGLE}\rangle &#10;&amp;\rightarrow 30 \mid 60 \mid 90 \mid 170&#10;\end{align*}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5,009"/>
  <p:tag name="ORIGINALWIDTH" val="2807,642"/>
  <p:tag name="OUTPUTTYPE" val="PNG"/>
  <p:tag name="IGUANATEXVERSION" val="160"/>
  <p:tag name="LATEXADDIN" val="\documentclass{standalone}&#10;\usepackage{qtree}&#10;&#10;\begin{document}&#10;&#10;\Tree [.TUNE&#10;        [.successive &#10;            [.NOTE &#10;                [.FREQ [.{A} ] ] &#10;                [.TIME [.{0.1} ] ] ] &#10;            [.melt &#10;                [.NOTE &#10;                    [.FREQ [.{B} ] ] &#10;                    [.TIME [.{0.2} ] ] ] &#10;                [.NOTE &#10;                    [.FREQ [.{C} ] ] &#10;                    [.TIME [.{0.3} ] ] ] ] ] ]&#10;&#10;\end{document}"/>
  <p:tag name="IGUANATEXSIZE" val="20"/>
  <p:tag name="IGUANATEXCURSOR" val="7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57,443"/>
  <p:tag name="ORIGINALWIDTH" val="5996,25"/>
  <p:tag name="OUTPUTTYPE" val="PNG"/>
  <p:tag name="IGUANATEXVERSION" val="160"/>
  <p:tag name="LATEXADDIN" val="\documentclass{article}&#10;\usepackage{amsmath}&#10;\pagestyle{empty}&#10;\begin{document}&#10;&#10;&#10;successive(defineNote('D', 0.3), melt(defineNote('A', 0.3), &quot;&#10; &quot;melt(melt(melt(melt(defineNote('E', 1.), &quot;&#10; &quot;successive(melt(successive(defineNote('D', 0.6), successive(defineNote('E', &quot;&#10; &quot;0.6), defineNote('E', 0.6))), melt(successive(melt(melt(defineNote('C', &quot;&#10; &quot;0.3), successive(melt(melt(successive(successive(defineNote('G', 0.3), &quot;&#10; &quot;melt(defineNote('E', 1.), defineNote('A', 0.6))), successive(defineNote('A', &quot;&#10; &quot;0.6), successive(defineNote('E', 0.6), melt(defineNote('G', 0.3), &quot;&#10; &quot;melt(defineNote('G', 1.), successive(defineNote('A', 0.6), defineNote('D', &quot;&#10; &quot;0.3))))))), melt(defineNote('D', 0.6), successive(defineNote('C', 1.), &quot;&#10; &quot;successive(defineNote('D', 1.), defineNote('G', 1.))))), &quot;&#10; &quot;successive(successive(melt(defineNote('C', 1.), &quot;&#10; &quot;successive(successive(melt(melt(successive(melt(successive(melt(defineNote('E', &quot;&#10; &quot;0.3), defineNote('E', 0.6)), defineNote('E', 0.6)), defineNote('C', 0.3)), &quot;&#10; &quot;defineNote('A', 0.3)), defineNote('A', 0.6)), &quot;&#10; &quot;successive(melt(melt(defineNote('E', 0.3), defineNote('A', 1.)), &quot;&#10; &quot;successive(melt(defineNote('E', 1.), successive(defineNote('G', 0.3), &quot;&#10; &quot;successive(melt(melt(defineNote('D', 0.3), defineNote('D', 1.)), &quot;&#10; &quot;defineNote('A', 1.)), defineNote('A', 0.3)))), melt(defineNote('A', 0.3), &quot;&#10; &quot;melt(defineNote('E', 0.6), melt(successive(defineNote('A', 0.3), &quot;&#10; &quot;defineNote('C', 0.6)), melt(defineNote('C', 0.3), defineNote('E', &quot;&#10; &quot;0.3))))))), defineNote('E', 1.))), defineNote('E', 1.)), defineNote('A', &quot;&#10; &quot;0.3))), melt(defineNote('G', 1.), melt(defineNote('C', 1.), &quot;&#10; &quot;melt(defineNote('D', 0.6), defineNote('D', 0.6))))), defineNote('G', 1.))), &quot;&#10; &quot;successive(melt(defineNote('C', 0.6), successive(defineNote('G', 0.6), &quot;&#10; &quot;defineNote('C', 0.3))), successive(melt(defineNote('C', 0.6), &quot;&#10; &quot;defineNote('C', 1.)), defineNote('E', 0.6))))), defineNote('E', 0.3)), &quot;&#10; &quot;defineNote('D', 1.)), defineNote('D', 0.3))), melt(defineNote('C', 0.3), &quot;&#10; &quot;successive(defineNote('A', 0.6), successive(melt(successive(defineNote('E', &quot;&#10; &quot;0.3), successive(defineNote('D', 1.), defineNote('E', 0.3))), &quot;&#10; &quot;successive(melt(successive(melt(defineNote('G', 0.3), defineNote('D', 0.3)), &quot;&#10; &quot;successive(successive(defineNote('E', 1.), defineNote('C', 0.6)), &quot;&#10; &quot;successive(melt(defineNote('D', 0.3), defineNote('E', 0.3)), defineNote('D', &quot;&#10; &quot;0.6)))), defineNote('D', 0.6)), defineNote('E', 0.3))), defineNote('G', &quot;&#10; &quot;0.3)))))), defineNote('C', 0.3)), successive(melt(defineNote('D', 0.3), &quot;&#10; &quot;melt(melt(defineNote('A', 0.6), successive(successive(defineNote('C', 0.3), &quot;&#10; &quot;successive(defineNote('D', 1.), defineNote('A', 0.3))), defineNote('C', &quot;&#10; &quot;1.))), defineNote('G', 0.3))), defineNote('C', 1.))), &quot;&#10; &quot;successive(defineNote('D', 0.3), defineNote('E', 0.3)))))&#10;&#10;\end{document}"/>
  <p:tag name="IGUANATEXSIZE" val="20"/>
  <p:tag name="IGUANATEXCURSOR" val="27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03,975"/>
  <p:tag name="OUTPUTTYPE" val="PNG"/>
  <p:tag name="IGUANATEXVERSION" val="160"/>
  <p:tag name="LATEXADDIN" val="\documentclass{article}&#10;\usepackage{amsmath}&#10;\pagestyle{empty}&#10;\begin{document}&#10;&#10;&#10;melt(defineNote(E, 1), defineNote(D, 2))&#10;&#10;\end{document}"/>
  <p:tag name="IGUANATEXSIZE" val="20"/>
  <p:tag name="IGUANATEXCURSOR" val="1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85,48929"/>
  <p:tag name="OUTPUTTYPE" val="PNG"/>
  <p:tag name="IGUANATEXVERSION" val="160"/>
  <p:tag name="LATEXADDIN" val="\documentclass{article}&#10;\usepackage{amsmath}&#10;\pagestyle{empty}&#10;\begin{document}&#10;&#10;&#10;A&#10;&#10;\end{document}"/>
  <p:tag name="IGUANATEXSIZE" val="20"/>
  <p:tag name="IGUANATEXCURSOR" val="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9096"/>
  <p:tag name="ORIGINALWIDTH" val="6752,156"/>
  <p:tag name="OUTPUTTYPE" val="PNG"/>
  <p:tag name="IGUANATEXVERSION" val="160"/>
  <p:tag name="LATEXADDIN" val="\documentclass{article}&#10;\usepackage{amsmath}&#10;\pagestyle{empty}&#10;\begin{document}&#10;&#10;successive(defineNote('G', 0.6), successive(defineNote('D', 0.6), successive(successive(successive(successive(defineNote('G', 0.3), melt(melt(defineNote('A', 0.3), successive(defineNote('C', 1.), defineNote('D', 0.3))), defineNote('G', 0.6))), defineNote('E', 0.6)), defineNote('E', 0.6)), successive(melt(melt(defineNote('E', 0.6), successive(defineNote('C', 0.3), defineNote('D', 1.))), defineNote('G', 0.3)), defineNote('G', 0.3)))))&#10;&#10;\end{document}"/>
  <p:tag name="IGUANATEXSIZE" val="20"/>
  <p:tag name="IGUANATEXCURSOR" val="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07,3865"/>
  <p:tag name="OUTPUTTYPE" val="PNG"/>
  <p:tag name="IGUANATEXVERSION" val="160"/>
  <p:tag name="LATEXADDIN" val="\documentclass{article}&#10;\usepackage{amsmath}&#10;\pagestyle{empty}&#10;\begin{document}&#10;&#10;$P( \text{sound} )$ is high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7,619"/>
  <p:tag name="OUTPUTTYPE" val="PNG"/>
  <p:tag name="IGUANATEXVERSION" val="160"/>
  <p:tag name="LATEXADDIN" val="\documentclass{article}&#10;\usepackage{amsmath}&#10;\pagestyle{empty}&#10;\begin{document}&#10;&#10;$P( \text{sound} )$ is low(er)&#10;&#10;\end{document}"/>
  <p:tag name="IGUANATEXSIZE" val="20"/>
  <p:tag name="IGUANATEXCURSOR" val="9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,24221"/>
  <p:tag name="ORIGINALWIDTH" val="4093,738"/>
  <p:tag name="OUTPUTTYPE" val="PNG"/>
  <p:tag name="IGUANATEXVERSION" val="160"/>
  <p:tag name="LATEXADDIN" val="\documentclass{article}&#10;\usepackage{amsmath}&#10;\pagestyle{empty}&#10;\begin{document}&#10;&#10;\tiny&#10;melt(defineNote('G', 0.3), successive(successive(defineNote('A', 0.6), defineNote('C', 1.)), defineNote('E', 1.)))&#10;&#10;\end{document}"/>
  <p:tag name="IGUANATEXSIZE" val="20"/>
  <p:tag name="IGUANATEXCURSOR" val="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97,488"/>
  <p:tag name="OUTPUTTYPE" val="PNG"/>
  <p:tag name="IGUANATEXVERSION" val="160"/>
  <p:tag name="LATEXADDIN" val="\documentclass{article}&#10;\usepackage{amsmath}&#10;\pagestyle{empty}&#10;\begin{document}&#10;&#10;\small&#10;successive(successive(defineNote('A', 1.), defineNote('A', 1.)), defineNote('D', 0.6))&#10;&#10;&#10;\end{document}"/>
  <p:tag name="IGUANATEXSIZE" val="20"/>
  <p:tag name="IGUANATEXCURSOR" val="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50,99362"/>
  <p:tag name="OUTPUTTYPE" val="PNG"/>
  <p:tag name="IGUANATEXVERSION" val="160"/>
  <p:tag name="LATEXADDIN" val="\documentclass{article}&#10;\usepackage{amsmath}&#10;\pagestyle{empty}&#10;\begin{document}&#10;&#10;$\emptyset$&#10;&#10;\end{document}"/>
  <p:tag name="IGUANATEXSIZE" val="18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0052"/>
  <p:tag name="ORIGINALWIDTH" val="874,2631"/>
  <p:tag name="OUTPUTTYPE" val="PNG"/>
  <p:tag name="IGUANATEXVERSION" val="160"/>
  <p:tag name="LATEXADDIN" val="\documentclass{standalone}&#10;\usepackage{qtree}&#10;&#10;\begin{document}&#10;&#10;\Tree [.START &#10;  [ &#10;    chain &#10;    [.DRAWING &#10;      [.MOVEMENT forward  [.DISTANCE 100 ] ] &#10;      [.DRAWING &#10;        [.MOVEMENT &#10;          circle &#10;          [.DISTANCE 50 ]&#10;          [.ANGLE 90 ] &#10;        ] &#10;        [.DRAWING &#10;          [.MOVEMENT forward [.DISTANCE 100 ] ]&#10;          [.DRAWING $\epsilon$ ]&#10;        ]&#10;      ]&#10;    ] &#10;  ] &#10;]&#10;&#10;\end{document}"/>
  <p:tag name="IGUANATEXSIZE" val="20"/>
  <p:tag name="IGUANATEXCURSOR" val="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128,984"/>
  <p:tag name="OUTPUTTYPE" val="PNG"/>
  <p:tag name="IGUANATEXVERSION" val="160"/>
  <p:tag name="LATEXADDIN" val="\documentclass{article}&#10;\usepackage{amsmath}&#10;\pagestyle{empty}&#10;\begin{document}&#10;&#10;chain(right(60),circle(100,60),forward(120),goto(0,0),circle(50,170),backward(120),right(170),circle(50,90),goto(0,0),right(170),forward(120),right(90),)&#10;&#10;\end{document}"/>
  <p:tag name="IGUANATEXSIZE" val="24"/>
  <p:tag name="IGUANATEXCURSOR" val="23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17,923"/>
  <p:tag name="OUTPUTTYPE" val="PNG"/>
  <p:tag name="IGUANATEXVERSION" val="160"/>
  <p:tag name="LATEXADDIN" val="\documentclass{article}&#10;\usepackage{amsmath}&#10;\pagestyle{empty}&#10;\begin{document}&#10;&#10;chain(forward(100), circle(50,90), forward(100),)&#10;&#10;\end{document}"/>
  <p:tag name="IGUANATEXSIZE" val="20"/>
  <p:tag name="IGUANATEXCURSOR" val="13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6,8879"/>
  <p:tag name="OUTPUTTYPE" val="PNG"/>
  <p:tag name="IGUANATEXVERSION" val="160"/>
  <p:tag name="LATEXADDIN" val="\documentclass{article}&#10;\usepackage{amsmath}&#10;\pagestyle{empty}&#10;\begin{document}&#10;&#10;$P( \text{shape} )$ is high&#10;&#10;\end{document}"/>
  <p:tag name="IGUANATEXSIZE" val="20"/>
  <p:tag name="IGUANATEXCURSOR" val="1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37,12"/>
  <p:tag name="OUTPUTTYPE" val="PNG"/>
  <p:tag name="IGUANATEXVERSION" val="160"/>
  <p:tag name="LATEXADDIN" val="\documentclass{article}&#10;\usepackage{amsmath}&#10;\pagestyle{empty}&#10;\begin{document}&#10;&#10;$P( \text{shape} )$ is low(er)&#10;&#10;\end{document}"/>
  <p:tag name="IGUANATEXSIZE" val="20"/>
  <p:tag name="IGUANATEXCURSOR" val="1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59,768"/>
  <p:tag name="ORIGINALWIDTH" val="804,6495"/>
  <p:tag name="OUTPUTTYPE" val="PNG"/>
  <p:tag name="IGUANATEXVERSION" val="160"/>
  <p:tag name="LATEXADDIN" val="\documentclass{article}&#10;\usepackage{amsmath}&#10;\pagestyle{empty}&#10;\begin{document}&#10;&#10;chain(&#10;&#10;circle\_(50,90),&#10;&#10;backward\_(10),&#10;&#10;right\_(90),&#10;&#10;right\_(170),&#10;&#10;right\_(30),&#10;&#10;forward\_(10),&#10;&#10;right\_(90),&#10;&#10;left\_(170),&#10;&#10;goto\_(0,0),&#10;&#10;circle\_(20,60),&#10;&#10;right\_(30),&#10;&#10;goto\_(0,0),&#10;&#10;goto\_(0,0),&#10;&#10;goto\_(0,0),&#10;&#10;backward\_(20),&#10;&#10;forward\_(20),&#10;&#10;goto\_(0,0),&#10;&#10;circle\_(10,60),&#10;&#10;circle\_(20,60),&#10;&#10;circle\_(50,60),&#10;&#10;left\_(170),&#10;&#10;goto\_(0,0),&#10;&#10;right\_(60),&#10;&#10;left\_(30),&#10;&#10;)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85,527"/>
  <p:tag name="OUTPUTTYPE" val="PNG"/>
  <p:tag name="IGUANATEXVERSION" val="160"/>
  <p:tag name="LATEXADDIN" val="\documentclass{article}&#10;\usepackage{amsmath}&#10;\pagestyle{empty}&#10;\begin{document}&#10;&#10;chain(circle\_(50,90),goto\_(0,0),forward\_(20),goto\_(0,0),backward\_(20),)&#10;&#10;\end{document}"/>
  <p:tag name="IGUANATEXSIZE" val="20"/>
  <p:tag name="IGUANATEXCURSOR" val="1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3213,348"/>
  <p:tag name="OUTPUTTYPE" val="PNG"/>
  <p:tag name="IGUANATEXVERSION" val="160"/>
  <p:tag name="LATEXADDIN" val="\documentclass{article}&#10;\usepackage{amsmath}&#10;\pagestyle{empty}&#10;\begin{document}&#10;&#10;\begin{align*}&#10;\langle\text{TUNE}\rangle &#10;&amp;\rightarrow &#10;\langle\text{NOTE}\rangle &#10;\\&#10;&amp;\rightarrow &#10;\text{successive}(\langle\text{TUNE}\rangle,\langle\text{TUNE}\rangle) &#10;\\&#10;&amp;\rightarrow &#10;\text{melt}(\langle\text{TUNE}\rangle,\langle\text{TUNE}\rangle) &#10;\\&#10;\langle\text{NOTE}\rangle &#10;&amp;\rightarrow &#10;\text{defineNote}(\langle\text{FREQ}\rangle,\langle\text{TIME}\rangle)&#10;\\&#10;\langle\text{TIME}\rangle &#10;&amp;\rightarrow &#10;0.1 \mid 0.2 \mid 0.3&#10;\\&#10;\langle\text{FREQ}\rangle &#10;&amp;\rightarrow &#10;\text{A} \mid \text{Bb} \mid \text{B} \mid \text{C} \mid \text{Db} \mid \text{D} \mid \text{Eb} \mid \text{E} \mid \text{F} \mid \text{Gb} \mid \text{G} \mid \text{Ab}&#10;\end{align*}&#10;&#10;&#10;\end{document}"/>
  <p:tag name="IGUANATEXSIZE" val="20"/>
  <p:tag name="IGUANATEXCURSOR" val="338"/>
  <p:tag name="TRANSPARENCY" val="True"/>
  <p:tag name="LATEXENGINEID" val="0"/>
  <p:tag name="TEMPFOLDER" val="C:\temp\"/>
  <p:tag name="LATEXFORMHEIGHT" val="409,8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</Words>
  <Application>Microsoft Office PowerPoint</Application>
  <PresentationFormat>Widescreen</PresentationFormat>
  <Paragraphs>223</Paragraphs>
  <Slides>28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Office Theme</vt:lpstr>
      <vt:lpstr>Part III Category learning with a pLoT</vt:lpstr>
      <vt:lpstr>Summary so far</vt:lpstr>
      <vt:lpstr>Plan for session</vt:lpstr>
      <vt:lpstr>Our grand plan for the pLoT</vt:lpstr>
      <vt:lpstr>Example 1: The visual domain</vt:lpstr>
      <vt:lpstr>Shape grammar</vt:lpstr>
      <vt:lpstr>Shape grammar</vt:lpstr>
      <vt:lpstr>Shape semantics</vt:lpstr>
      <vt:lpstr>Shape observations</vt:lpstr>
      <vt:lpstr>Priors and likelihoods</vt:lpstr>
      <vt:lpstr>Bayesian inference in the shape grammar</vt:lpstr>
      <vt:lpstr>LoT learning models: the big picture</vt:lpstr>
      <vt:lpstr>Example 2: The auditory domain</vt:lpstr>
      <vt:lpstr>Sound grammar</vt:lpstr>
      <vt:lpstr>Sound grammar</vt:lpstr>
      <vt:lpstr>Sound semantics</vt:lpstr>
      <vt:lpstr>Audio observations</vt:lpstr>
      <vt:lpstr>Priors and likelihoods</vt:lpstr>
      <vt:lpstr>Learning: Bayesian inference in a PCFG</vt:lpstr>
      <vt:lpstr>LoT learning models: the big picture</vt:lpstr>
      <vt:lpstr>Summary: Building a pLoT model</vt:lpstr>
      <vt:lpstr>Interim remarks</vt:lpstr>
      <vt:lpstr>Important features</vt:lpstr>
      <vt:lpstr>Important features</vt:lpstr>
      <vt:lpstr>Some hypotheses types</vt:lpstr>
      <vt:lpstr>Example 3: Binary strings</vt:lpstr>
      <vt:lpstr>Let’s build it together!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474</cp:revision>
  <dcterms:created xsi:type="dcterms:W3CDTF">2022-03-28T11:58:41Z</dcterms:created>
  <dcterms:modified xsi:type="dcterms:W3CDTF">2023-08-09T14:33:47Z</dcterms:modified>
</cp:coreProperties>
</file>